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Bree Serif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erriweather" panose="00000500000000000000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23C0DB-57AC-4364-9237-AB1D6B2DA509}" v="399" dt="2021-11-02T08:49:21.665"/>
    <p1510:client id="{F97FDDF4-B7D6-8CD1-D627-D140DDECBAC1}" v="1199" dt="2021-11-03T00:13:25.146"/>
  </p1510:revLst>
</p1510:revInfo>
</file>

<file path=ppt/tableStyles.xml><?xml version="1.0" encoding="utf-8"?>
<a:tblStyleLst xmlns:a="http://schemas.openxmlformats.org/drawingml/2006/main" def="{E467DD49-F72F-49C5-8A34-0240333F43C8}">
  <a:tblStyle styleId="{E467DD49-F72F-49C5-8A34-0240333F43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DAN Ellie [Narrogin Senior High School]" userId="S::ellie.sheridan@education.wa.edu.au::27b99e1c-805c-4f4d-b76c-e84354564903" providerId="AD" clId="Web-{F97FDDF4-B7D6-8CD1-D627-D140DDECBAC1}"/>
    <pc:docChg chg="modSld">
      <pc:chgData name="SHERIDAN Ellie [Narrogin Senior High School]" userId="S::ellie.sheridan@education.wa.edu.au::27b99e1c-805c-4f4d-b76c-e84354564903" providerId="AD" clId="Web-{F97FDDF4-B7D6-8CD1-D627-D140DDECBAC1}" dt="2021-11-03T00:11:43.847" v="1156"/>
      <pc:docMkLst>
        <pc:docMk/>
      </pc:docMkLst>
      <pc:sldChg chg="modSp">
        <pc:chgData name="SHERIDAN Ellie [Narrogin Senior High School]" userId="S::ellie.sheridan@education.wa.edu.au::27b99e1c-805c-4f4d-b76c-e84354564903" providerId="AD" clId="Web-{F97FDDF4-B7D6-8CD1-D627-D140DDECBAC1}" dt="2021-11-03T00:11:43.847" v="1156"/>
        <pc:sldMkLst>
          <pc:docMk/>
          <pc:sldMk cId="0" sldId="261"/>
        </pc:sldMkLst>
        <pc:graphicFrameChg chg="mod modGraphic">
          <ac:chgData name="SHERIDAN Ellie [Narrogin Senior High School]" userId="S::ellie.sheridan@education.wa.edu.au::27b99e1c-805c-4f4d-b76c-e84354564903" providerId="AD" clId="Web-{F97FDDF4-B7D6-8CD1-D627-D140DDECBAC1}" dt="2021-11-03T00:11:43.847" v="1156"/>
          <ac:graphicFrameMkLst>
            <pc:docMk/>
            <pc:sldMk cId="0" sldId="261"/>
            <ac:graphicFrameMk id="98" creationId="{00000000-0000-0000-0000-000000000000}"/>
          </ac:graphicFrameMkLst>
        </pc:graphicFrameChg>
      </pc:sldChg>
      <pc:sldChg chg="addSp delSp modSp">
        <pc:chgData name="SHERIDAN Ellie [Narrogin Senior High School]" userId="S::ellie.sheridan@education.wa.edu.au::27b99e1c-805c-4f4d-b76c-e84354564903" providerId="AD" clId="Web-{F97FDDF4-B7D6-8CD1-D627-D140DDECBAC1}" dt="2021-11-03T00:11:32.706" v="1152" actId="1076"/>
        <pc:sldMkLst>
          <pc:docMk/>
          <pc:sldMk cId="0" sldId="262"/>
        </pc:sldMkLst>
        <pc:graphicFrameChg chg="mod modGraphic">
          <ac:chgData name="SHERIDAN Ellie [Narrogin Senior High School]" userId="S::ellie.sheridan@education.wa.edu.au::27b99e1c-805c-4f4d-b76c-e84354564903" providerId="AD" clId="Web-{F97FDDF4-B7D6-8CD1-D627-D140DDECBAC1}" dt="2021-11-03T00:07:52.170" v="728"/>
          <ac:graphicFrameMkLst>
            <pc:docMk/>
            <pc:sldMk cId="0" sldId="262"/>
            <ac:graphicFrameMk id="104" creationId="{00000000-0000-0000-0000-000000000000}"/>
          </ac:graphicFrameMkLst>
        </pc:graphicFrameChg>
        <pc:picChg chg="add mod">
          <ac:chgData name="SHERIDAN Ellie [Narrogin Senior High School]" userId="S::ellie.sheridan@education.wa.edu.au::27b99e1c-805c-4f4d-b76c-e84354564903" providerId="AD" clId="Web-{F97FDDF4-B7D6-8CD1-D627-D140DDECBAC1}" dt="2021-11-03T00:11:32.706" v="1152" actId="1076"/>
          <ac:picMkLst>
            <pc:docMk/>
            <pc:sldMk cId="0" sldId="262"/>
            <ac:picMk id="2" creationId="{75B32335-D4E1-452B-8C39-613847C53580}"/>
          </ac:picMkLst>
        </pc:picChg>
        <pc:picChg chg="del">
          <ac:chgData name="SHERIDAN Ellie [Narrogin Senior High School]" userId="S::ellie.sheridan@education.wa.edu.au::27b99e1c-805c-4f4d-b76c-e84354564903" providerId="AD" clId="Web-{F97FDDF4-B7D6-8CD1-D627-D140DDECBAC1}" dt="2021-11-03T00:00:59.192" v="8"/>
          <ac:picMkLst>
            <pc:docMk/>
            <pc:sldMk cId="0" sldId="262"/>
            <ac:picMk id="105" creationId="{00000000-0000-0000-0000-000000000000}"/>
          </ac:picMkLst>
        </pc:picChg>
      </pc:sldChg>
      <pc:sldChg chg="modSp">
        <pc:chgData name="SHERIDAN Ellie [Narrogin Senior High School]" userId="S::ellie.sheridan@education.wa.edu.au::27b99e1c-805c-4f4d-b76c-e84354564903" providerId="AD" clId="Web-{F97FDDF4-B7D6-8CD1-D627-D140DDECBAC1}" dt="2021-11-03T00:07:21.247" v="674"/>
        <pc:sldMkLst>
          <pc:docMk/>
          <pc:sldMk cId="0" sldId="263"/>
        </pc:sldMkLst>
        <pc:graphicFrameChg chg="mod modGraphic">
          <ac:chgData name="SHERIDAN Ellie [Narrogin Senior High School]" userId="S::ellie.sheridan@education.wa.edu.au::27b99e1c-805c-4f4d-b76c-e84354564903" providerId="AD" clId="Web-{F97FDDF4-B7D6-8CD1-D627-D140DDECBAC1}" dt="2021-11-03T00:07:21.247" v="674"/>
          <ac:graphicFrameMkLst>
            <pc:docMk/>
            <pc:sldMk cId="0" sldId="263"/>
            <ac:graphicFrameMk id="111" creationId="{00000000-0000-0000-0000-000000000000}"/>
          </ac:graphicFrameMkLst>
        </pc:graphicFrameChg>
        <pc:picChg chg="mod">
          <ac:chgData name="SHERIDAN Ellie [Narrogin Senior High School]" userId="S::ellie.sheridan@education.wa.edu.au::27b99e1c-805c-4f4d-b76c-e84354564903" providerId="AD" clId="Web-{F97FDDF4-B7D6-8CD1-D627-D140DDECBAC1}" dt="2021-11-03T00:06:24.699" v="490" actId="1076"/>
          <ac:picMkLst>
            <pc:docMk/>
            <pc:sldMk cId="0" sldId="263"/>
            <ac:picMk id="112" creationId="{00000000-0000-0000-0000-000000000000}"/>
          </ac:picMkLst>
        </pc:picChg>
      </pc:sldChg>
      <pc:sldChg chg="addSp delSp modSp">
        <pc:chgData name="SHERIDAN Ellie [Narrogin Senior High School]" userId="S::ellie.sheridan@education.wa.edu.au::27b99e1c-805c-4f4d-b76c-e84354564903" providerId="AD" clId="Web-{F97FDDF4-B7D6-8CD1-D627-D140DDECBAC1}" dt="2021-11-03T00:10:44.783" v="1149" actId="1076"/>
        <pc:sldMkLst>
          <pc:docMk/>
          <pc:sldMk cId="0" sldId="264"/>
        </pc:sldMkLst>
        <pc:graphicFrameChg chg="mod modGraphic">
          <ac:chgData name="SHERIDAN Ellie [Narrogin Senior High School]" userId="S::ellie.sheridan@education.wa.edu.au::27b99e1c-805c-4f4d-b76c-e84354564903" providerId="AD" clId="Web-{F97FDDF4-B7D6-8CD1-D627-D140DDECBAC1}" dt="2021-11-03T00:10:16.564" v="1145"/>
          <ac:graphicFrameMkLst>
            <pc:docMk/>
            <pc:sldMk cId="0" sldId="264"/>
            <ac:graphicFrameMk id="118" creationId="{00000000-0000-0000-0000-000000000000}"/>
          </ac:graphicFrameMkLst>
        </pc:graphicFrameChg>
        <pc:picChg chg="add mod">
          <ac:chgData name="SHERIDAN Ellie [Narrogin Senior High School]" userId="S::ellie.sheridan@education.wa.edu.au::27b99e1c-805c-4f4d-b76c-e84354564903" providerId="AD" clId="Web-{F97FDDF4-B7D6-8CD1-D627-D140DDECBAC1}" dt="2021-11-03T00:10:44.783" v="1149" actId="1076"/>
          <ac:picMkLst>
            <pc:docMk/>
            <pc:sldMk cId="0" sldId="264"/>
            <ac:picMk id="2" creationId="{3CDF7C5D-4684-474E-B3D9-D8D6B56840A3}"/>
          </ac:picMkLst>
        </pc:picChg>
        <pc:picChg chg="del mod">
          <ac:chgData name="SHERIDAN Ellie [Narrogin Senior High School]" userId="S::ellie.sheridan@education.wa.edu.au::27b99e1c-805c-4f4d-b76c-e84354564903" providerId="AD" clId="Web-{F97FDDF4-B7D6-8CD1-D627-D140DDECBAC1}" dt="2021-11-03T00:10:34.955" v="1146"/>
          <ac:picMkLst>
            <pc:docMk/>
            <pc:sldMk cId="0" sldId="264"/>
            <ac:picMk id="119" creationId="{00000000-0000-0000-0000-000000000000}"/>
          </ac:picMkLst>
        </pc:picChg>
      </pc:sldChg>
    </pc:docChg>
  </pc:docChgLst>
  <pc:docChgLst>
    <pc:chgData name="SHERIDAN Ellie [Narrogin Senior High School]" userId="S::ellie.sheridan@education.wa.edu.au::27b99e1c-805c-4f4d-b76c-e84354564903" providerId="AD" clId="Web-{3123C0DB-57AC-4364-9237-AB1D6B2DA509}"/>
    <pc:docChg chg="modSld">
      <pc:chgData name="SHERIDAN Ellie [Narrogin Senior High School]" userId="S::ellie.sheridan@education.wa.edu.au::27b99e1c-805c-4f4d-b76c-e84354564903" providerId="AD" clId="Web-{3123C0DB-57AC-4364-9237-AB1D6B2DA509}" dt="2021-11-02T08:49:03.415" v="376"/>
      <pc:docMkLst>
        <pc:docMk/>
      </pc:docMkLst>
      <pc:sldChg chg="modSp">
        <pc:chgData name="SHERIDAN Ellie [Narrogin Senior High School]" userId="S::ellie.sheridan@education.wa.edu.au::27b99e1c-805c-4f4d-b76c-e84354564903" providerId="AD" clId="Web-{3123C0DB-57AC-4364-9237-AB1D6B2DA509}" dt="2021-11-02T08:49:03.415" v="376"/>
        <pc:sldMkLst>
          <pc:docMk/>
          <pc:sldMk cId="0" sldId="261"/>
        </pc:sldMkLst>
        <pc:graphicFrameChg chg="mod modGraphic">
          <ac:chgData name="SHERIDAN Ellie [Narrogin Senior High School]" userId="S::ellie.sheridan@education.wa.edu.au::27b99e1c-805c-4f4d-b76c-e84354564903" providerId="AD" clId="Web-{3123C0DB-57AC-4364-9237-AB1D6B2DA509}" dt="2021-11-02T08:49:03.415" v="376"/>
          <ac:graphicFrameMkLst>
            <pc:docMk/>
            <pc:sldMk cId="0" sldId="261"/>
            <ac:graphicFrameMk id="98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0" t="0" r="0" b="0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0" t="0" r="0" b="0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8369100" cy="3546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Bell-Ringer ?:</a:t>
            </a:r>
          </a:p>
          <a:p>
            <a:pPr marL="457200" lvl="0" indent="-228600">
              <a:spcBef>
                <a:spcPts val="0"/>
              </a:spcBef>
              <a:buChar char="❖"/>
            </a:pPr>
            <a:r>
              <a:rPr lang="en"/>
              <a:t>Does human nature require that we build safeguards into our government to protect us from our leaders?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192950" y="361575"/>
            <a:ext cx="3488400" cy="2999100"/>
          </a:xfrm>
          <a:prstGeom prst="rect">
            <a:avLst/>
          </a:prstGeom>
          <a:solidFill>
            <a:srgbClr val="6FA8DC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Separation of Powers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&amp; Checks and Balances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475" y="399625"/>
            <a:ext cx="4331549" cy="4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678875" y="451250"/>
            <a:ext cx="4405800" cy="4398600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2750" rtl="0">
              <a:spcBef>
                <a:spcPts val="0"/>
              </a:spcBef>
              <a:buSzPct val="100000"/>
              <a:buChar char="❖"/>
            </a:pPr>
            <a:r>
              <a:rPr lang="en" sz="2900"/>
              <a:t>Legislative Power</a:t>
            </a:r>
          </a:p>
          <a:p>
            <a:pPr marL="914400" lvl="1" indent="-412750" rtl="0">
              <a:spcBef>
                <a:spcPts val="0"/>
              </a:spcBef>
              <a:buClr>
                <a:srgbClr val="FF0000"/>
              </a:buClr>
              <a:buSzPct val="100000"/>
              <a:buChar char="➢"/>
            </a:pPr>
            <a:r>
              <a:rPr lang="en" sz="2900" b="1">
                <a:solidFill>
                  <a:srgbClr val="FF0000"/>
                </a:solidFill>
              </a:rPr>
              <a:t> Make laws</a:t>
            </a:r>
          </a:p>
          <a:p>
            <a:pPr marL="457200" lvl="0" indent="-412750" rtl="0">
              <a:spcBef>
                <a:spcPts val="0"/>
              </a:spcBef>
              <a:buSzPct val="100000"/>
              <a:buChar char="❖"/>
            </a:pPr>
            <a:r>
              <a:rPr lang="en" sz="2900"/>
              <a:t>Executive Power</a:t>
            </a:r>
          </a:p>
          <a:p>
            <a:pPr marL="914400" lvl="1" indent="-412750" rtl="0">
              <a:spcBef>
                <a:spcPts val="0"/>
              </a:spcBef>
              <a:buClr>
                <a:srgbClr val="FF0000"/>
              </a:buClr>
              <a:buSzPct val="100000"/>
              <a:buChar char="➢"/>
            </a:pPr>
            <a:r>
              <a:rPr lang="en" sz="2900" b="1">
                <a:solidFill>
                  <a:srgbClr val="FF0000"/>
                </a:solidFill>
              </a:rPr>
              <a:t>Carry out laws</a:t>
            </a:r>
          </a:p>
          <a:p>
            <a:pPr marL="457200" lvl="0" indent="-412750" rtl="0">
              <a:spcBef>
                <a:spcPts val="0"/>
              </a:spcBef>
              <a:buSzPct val="100000"/>
              <a:buChar char="❖"/>
            </a:pPr>
            <a:r>
              <a:rPr lang="en" sz="2900"/>
              <a:t>Judicial Power</a:t>
            </a:r>
          </a:p>
          <a:p>
            <a:pPr marL="914400" lvl="1" indent="-412750">
              <a:spcBef>
                <a:spcPts val="0"/>
              </a:spcBef>
              <a:buSzPct val="100000"/>
              <a:buChar char="➢"/>
            </a:pPr>
            <a:r>
              <a:rPr lang="en" sz="2900" b="1">
                <a:solidFill>
                  <a:srgbClr val="FF0000"/>
                </a:solidFill>
              </a:rPr>
              <a:t>Apply laws to situations/interpret</a:t>
            </a:r>
            <a:r>
              <a:rPr lang="en" sz="2900" b="1"/>
              <a:t> 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04300" y="245525"/>
            <a:ext cx="3633300" cy="2213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/>
              <a:t>Separation of Powers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00" y="2165575"/>
            <a:ext cx="3457700" cy="26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/>
              <a:t>The Fear of Too Much Power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❏"/>
            </a:pPr>
            <a:r>
              <a:rPr lang="en" sz="3000"/>
              <a:t>Framers of Constitution feared too much power in leader or branch</a:t>
            </a:r>
          </a:p>
          <a:p>
            <a:pPr marL="457200" lvl="0" indent="-419100">
              <a:spcBef>
                <a:spcPts val="0"/>
              </a:spcBef>
              <a:buSzPct val="100000"/>
              <a:buChar char="❏"/>
            </a:pPr>
            <a:r>
              <a:rPr lang="en" sz="3000"/>
              <a:t>Writings of</a:t>
            </a:r>
            <a:r>
              <a:rPr lang="en" sz="3000">
                <a:solidFill>
                  <a:srgbClr val="4C1130"/>
                </a:solidFill>
              </a:rPr>
              <a:t> </a:t>
            </a:r>
            <a:r>
              <a:rPr lang="en" sz="3000" b="1" i="1">
                <a:solidFill>
                  <a:srgbClr val="4C1130"/>
                </a:solidFill>
              </a:rPr>
              <a:t>Baron de Montesquieu </a:t>
            </a:r>
            <a:r>
              <a:rPr lang="en" sz="3000"/>
              <a:t>inspired them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401" y="3069200"/>
            <a:ext cx="1181519" cy="21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4875" y="369800"/>
            <a:ext cx="3783900" cy="169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Baron de Montesquieu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4748400" y="274950"/>
            <a:ext cx="4098600" cy="459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➔"/>
            </a:pPr>
            <a:r>
              <a:rPr lang="en" sz="2400"/>
              <a:t>No liberty if executive powers and legislative are </a:t>
            </a:r>
            <a:r>
              <a:rPr lang="en" sz="2400" i="1" u="sng">
                <a:solidFill>
                  <a:srgbClr val="93C47D"/>
                </a:solidFill>
              </a:rPr>
              <a:t>same person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➔"/>
            </a:pPr>
            <a:r>
              <a:rPr lang="en" sz="2400"/>
              <a:t>3 powers should be separate from each other but also </a:t>
            </a:r>
            <a:r>
              <a:rPr lang="en" sz="2400" b="1" i="1" u="sng">
                <a:solidFill>
                  <a:srgbClr val="9900FF"/>
                </a:solidFill>
              </a:rPr>
              <a:t>dependent</a:t>
            </a:r>
            <a:r>
              <a:rPr lang="en" sz="2400"/>
              <a:t> on each other</a:t>
            </a:r>
          </a:p>
          <a:p>
            <a:pPr marL="457200" lvl="0" indent="-381000">
              <a:spcBef>
                <a:spcPts val="0"/>
              </a:spcBef>
              <a:buSzPct val="100000"/>
              <a:buChar char="➔"/>
            </a:pPr>
            <a:r>
              <a:rPr lang="en" sz="2400"/>
              <a:t>In this way, no power could become</a:t>
            </a:r>
            <a:r>
              <a:rPr lang="en" sz="2400" b="1" i="1" u="sng">
                <a:solidFill>
                  <a:srgbClr val="9900FF"/>
                </a:solidFill>
              </a:rPr>
              <a:t> stronger</a:t>
            </a:r>
            <a:r>
              <a:rPr lang="en" sz="2400">
                <a:solidFill>
                  <a:srgbClr val="9900FF"/>
                </a:solidFill>
              </a:rPr>
              <a:t> </a:t>
            </a:r>
            <a:r>
              <a:rPr lang="en" sz="2400"/>
              <a:t>than others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648" y="2066300"/>
            <a:ext cx="2076600" cy="27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0">
              <a:spcBef>
                <a:spcPts val="0"/>
              </a:spcBef>
              <a:buNone/>
            </a:pPr>
            <a:r>
              <a:rPr lang="en" sz="4800"/>
              <a:t>Separation of Powers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415625" y="1721925"/>
            <a:ext cx="8193900" cy="313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98" name="Shape 98"/>
          <p:cNvGraphicFramePr/>
          <p:nvPr>
            <p:extLst>
              <p:ext uri="{D42A27DB-BD31-4B8C-83A1-F6EECF244321}">
                <p14:modId xmlns:p14="http://schemas.microsoft.com/office/powerpoint/2010/main" val="1099041413"/>
              </p:ext>
            </p:extLst>
          </p:nvPr>
        </p:nvGraphicFramePr>
        <p:xfrm>
          <a:off x="317200" y="1525275"/>
          <a:ext cx="8610600" cy="3316308"/>
        </p:xfrm>
        <a:graphic>
          <a:graphicData uri="http://schemas.openxmlformats.org/drawingml/2006/table">
            <a:tbl>
              <a:tblPr>
                <a:noFill/>
                <a:tableStyleId>{E467DD49-F72F-49C5-8A34-0240333F43C8}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376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Legislative Branch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Executive Branch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Judicial Branch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180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Calibri"/>
                          <a:ea typeface="Calibri"/>
                          <a:cs typeface="Calibri"/>
                        </a:rPr>
                        <a:t>Federal Government </a:t>
                      </a:r>
                      <a:endParaRPr lang="en" sz="24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i="1" dirty="0">
                          <a:solidFill>
                            <a:srgbClr val="0B5394"/>
                          </a:solidFill>
                        </a:rPr>
                        <a:t>Parliament 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i="1" dirty="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</a:rPr>
                        <a:t>Government </a:t>
                      </a:r>
                      <a:endParaRPr lang="en" sz="2400" b="1" i="1" dirty="0">
                        <a:solidFill>
                          <a:srgbClr val="0B539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i="1" dirty="0">
                          <a:solidFill>
                            <a:srgbClr val="0B5394"/>
                          </a:solidFill>
                          <a:latin typeface="Calibri"/>
                          <a:cs typeface="Calibri"/>
                        </a:rPr>
                        <a:t>High Courts </a:t>
                      </a:r>
                      <a:endParaRPr lang="en-US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i="1" dirty="0">
                          <a:solidFill>
                            <a:srgbClr val="0B5394"/>
                          </a:solidFill>
                          <a:latin typeface="Calibri"/>
                          <a:cs typeface="Calibri"/>
                        </a:rPr>
                        <a:t>Federal Courts</a:t>
                      </a:r>
                      <a:endParaRPr lang="en" sz="2400" b="1" i="1" dirty="0">
                        <a:solidFill>
                          <a:srgbClr val="0B5394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4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0" i="1" u="none" dirty="0">
                          <a:latin typeface="Calibri"/>
                          <a:ea typeface="Calibri"/>
                          <a:cs typeface="Calibri"/>
                        </a:rPr>
                        <a:t>Who?</a:t>
                      </a:r>
                      <a:endParaRPr lang="en" sz="2400" b="0" i="0" u="sng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i="1" dirty="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</a:rPr>
                        <a:t>Queen (GG)</a:t>
                      </a:r>
                      <a:endParaRPr lang="en-US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i="1" dirty="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</a:rPr>
                        <a:t>Senate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i="1" dirty="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</a:rPr>
                        <a:t>House of Reps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i="1" dirty="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</a:rPr>
                        <a:t>Queen, and Prime Minister</a:t>
                      </a:r>
                      <a:endParaRPr lang="en" sz="2400" b="1" i="1" dirty="0">
                        <a:solidFill>
                          <a:srgbClr val="0B539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i="1" dirty="0">
                          <a:solidFill>
                            <a:srgbClr val="0B5394"/>
                          </a:solidFill>
                          <a:latin typeface="Calibri"/>
                          <a:cs typeface="Calibri"/>
                        </a:rPr>
                        <a:t>Judges 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Checks and Balances- Executive </a:t>
            </a:r>
            <a:r>
              <a:rPr lang="en"/>
              <a:t> </a:t>
            </a:r>
          </a:p>
        </p:txBody>
      </p:sp>
      <p:graphicFrame>
        <p:nvGraphicFramePr>
          <p:cNvPr id="104" name="Shape 104"/>
          <p:cNvGraphicFramePr/>
          <p:nvPr>
            <p:extLst>
              <p:ext uri="{D42A27DB-BD31-4B8C-83A1-F6EECF244321}">
                <p14:modId xmlns:p14="http://schemas.microsoft.com/office/powerpoint/2010/main" val="2992001280"/>
              </p:ext>
            </p:extLst>
          </p:nvPr>
        </p:nvGraphicFramePr>
        <p:xfrm>
          <a:off x="174650" y="1454475"/>
          <a:ext cx="8883750" cy="4084260"/>
        </p:xfrm>
        <a:graphic>
          <a:graphicData uri="http://schemas.openxmlformats.org/drawingml/2006/table">
            <a:tbl>
              <a:tblPr>
                <a:noFill/>
                <a:tableStyleId>{E467DD49-F72F-49C5-8A34-0240333F43C8}</a:tableStyleId>
              </a:tblPr>
              <a:tblGrid>
                <a:gridCol w="296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920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Checks on </a:t>
                      </a: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</a:rPr>
                        <a:t>Legislative</a:t>
                      </a:r>
                      <a:endParaRPr lang="en" sz="2400" b="1" dirty="0"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Executive Branch</a:t>
                      </a: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Checks on Judiciary</a:t>
                      </a: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620">
                <a:tc>
                  <a:txBody>
                    <a:bodyPr/>
                    <a:lstStyle/>
                    <a:p>
                      <a:pPr marL="457200" lvl="0" indent="-323850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100000"/>
                        <a:buFont typeface="Arial"/>
                        <a:buChar char="•"/>
                      </a:pPr>
                      <a:r>
                        <a:rPr lang="en" sz="1500" b="1" dirty="0"/>
                        <a:t>Implement laws passed by the legislative</a:t>
                      </a:r>
                      <a:endParaRPr lang="en-US" dirty="0"/>
                    </a:p>
                    <a:p>
                      <a:pPr marL="457200" lvl="0" indent="-32385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100000"/>
                        <a:buFont typeface="Arial"/>
                        <a:buChar char="•"/>
                      </a:pPr>
                      <a:endParaRPr lang="en" sz="1500" b="1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Also known as the Government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Consists of:</a:t>
                      </a:r>
                      <a:r>
                        <a:rPr lang="en-US" dirty="0"/>
                        <a:t> Queen, Ministers and Prime Minister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i="1" dirty="0"/>
                        <a:t>Puts Laws into action and manage countries laws</a:t>
                      </a:r>
                      <a:endParaRPr lang="en-US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23850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100000"/>
                        <a:buFont typeface="Arial"/>
                        <a:buChar char="•"/>
                      </a:pPr>
                      <a:r>
                        <a:rPr lang="en" sz="1500" b="1" dirty="0"/>
                        <a:t>Appoints judges to the courts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75B32335-D4E1-452B-8C39-613847C5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182" y="2686050"/>
            <a:ext cx="941295" cy="12505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Checks and Balances-Judicial</a:t>
            </a:r>
          </a:p>
        </p:txBody>
      </p:sp>
      <p:graphicFrame>
        <p:nvGraphicFramePr>
          <p:cNvPr id="111" name="Shape 111"/>
          <p:cNvGraphicFramePr/>
          <p:nvPr>
            <p:extLst>
              <p:ext uri="{D42A27DB-BD31-4B8C-83A1-F6EECF244321}">
                <p14:modId xmlns:p14="http://schemas.microsoft.com/office/powerpoint/2010/main" val="1359950977"/>
              </p:ext>
            </p:extLst>
          </p:nvPr>
        </p:nvGraphicFramePr>
        <p:xfrm>
          <a:off x="174650" y="1454475"/>
          <a:ext cx="8883750" cy="3665395"/>
        </p:xfrm>
        <a:graphic>
          <a:graphicData uri="http://schemas.openxmlformats.org/drawingml/2006/table">
            <a:tbl>
              <a:tblPr>
                <a:noFill/>
                <a:tableStyleId>{E467DD49-F72F-49C5-8A34-0240333F43C8}</a:tableStyleId>
              </a:tblPr>
              <a:tblGrid>
                <a:gridCol w="296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22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Checks on </a:t>
                      </a: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</a:rPr>
                        <a:t>Executive</a:t>
                      </a:r>
                      <a:endParaRPr lang="en" sz="2400" b="1" dirty="0"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Judicial Branch</a:t>
                      </a: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Checks on </a:t>
                      </a: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</a:rPr>
                        <a:t>Legislative</a:t>
                      </a:r>
                      <a:endParaRPr lang="en" sz="2400" b="1" dirty="0"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200">
                <a:tc>
                  <a:txBody>
                    <a:bodyPr/>
                    <a:lstStyle/>
                    <a:p>
                      <a:pPr marL="457200" lvl="0" indent="-381000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100000"/>
                        <a:buChar char="●"/>
                      </a:pPr>
                      <a:r>
                        <a:rPr lang="en" sz="2400" dirty="0"/>
                        <a:t>Can declare actions of the executive as unlawful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Known as the courts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2400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2400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2400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2400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i="1" dirty="0"/>
                        <a:t>Judges the countries laws. 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1400" i="1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i="0" dirty="0"/>
                        <a:t>Consists of: </a:t>
                      </a:r>
                      <a:r>
                        <a:rPr lang="en-US" sz="1400" b="0" i="0" dirty="0"/>
                        <a:t>high court</a:t>
                      </a:r>
                      <a:endParaRPr lang="en-US" sz="1400" b="1" i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76200" lvl="0" indent="0" rtl="0">
                        <a:spcBef>
                          <a:spcPts val="0"/>
                        </a:spcBef>
                        <a:buSzPct val="100000"/>
                        <a:buNone/>
                      </a:pPr>
                      <a:r>
                        <a:rPr lang="en" sz="2400" dirty="0"/>
                        <a:t>Can make unconstitutional laws invalid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006" y="2957684"/>
            <a:ext cx="1629908" cy="90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Checks and Balances- Legislative</a:t>
            </a:r>
            <a:r>
              <a:rPr lang="en"/>
              <a:t> </a:t>
            </a:r>
          </a:p>
        </p:txBody>
      </p:sp>
      <p:graphicFrame>
        <p:nvGraphicFramePr>
          <p:cNvPr id="118" name="Shape 118"/>
          <p:cNvGraphicFramePr/>
          <p:nvPr>
            <p:extLst>
              <p:ext uri="{D42A27DB-BD31-4B8C-83A1-F6EECF244321}">
                <p14:modId xmlns:p14="http://schemas.microsoft.com/office/powerpoint/2010/main" val="1639462996"/>
              </p:ext>
            </p:extLst>
          </p:nvPr>
        </p:nvGraphicFramePr>
        <p:xfrm>
          <a:off x="144975" y="1329775"/>
          <a:ext cx="8854050" cy="3757290"/>
        </p:xfrm>
        <a:graphic>
          <a:graphicData uri="http://schemas.openxmlformats.org/drawingml/2006/table">
            <a:tbl>
              <a:tblPr>
                <a:noFill/>
                <a:tableStyleId>{E467DD49-F72F-49C5-8A34-0240333F43C8}</a:tableStyleId>
              </a:tblPr>
              <a:tblGrid>
                <a:gridCol w="29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2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Checks on Judiciary</a:t>
                      </a: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Legislative Branch</a:t>
                      </a: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Checks </a:t>
                      </a:r>
                      <a:r>
                        <a:rPr lang="en" sz="2400" b="1" dirty="0">
                          <a:latin typeface="Bree Serif"/>
                          <a:ea typeface="Bree Serif"/>
                          <a:cs typeface="Bree Serif"/>
                        </a:rPr>
                        <a:t>on Executive</a:t>
                      </a:r>
                      <a:endParaRPr lang="en" sz="2400" b="1" dirty="0"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2350">
                <a:tc>
                  <a:txBody>
                    <a:bodyPr/>
                    <a:lstStyle/>
                    <a:p>
                      <a:pPr marL="457200" lvl="0" indent="-228600" rtl="0">
                        <a:lnSpc>
                          <a:spcPct val="150000"/>
                        </a:lnSpc>
                        <a:spcBef>
                          <a:spcPts val="0"/>
                        </a:spcBef>
                        <a:buChar char="●"/>
                      </a:pPr>
                      <a:r>
                        <a:rPr lang="en" b="1" dirty="0"/>
                        <a:t>Can remove judges for misconduct and pass laws to override court decisions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/>
                        <a:t>Parliament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2400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2400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2400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2400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i="1" dirty="0"/>
                        <a:t>Makes and </a:t>
                      </a:r>
                      <a:r>
                        <a:rPr lang="en-US" sz="1400" i="1" dirty="0" err="1"/>
                        <a:t>ammends</a:t>
                      </a:r>
                      <a:r>
                        <a:rPr lang="en-US" sz="1400" i="1" dirty="0"/>
                        <a:t> the laws of the country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i="0" dirty="0"/>
                        <a:t>Consists of the Queen, Senate and House of Representatives</a:t>
                      </a:r>
                      <a:endParaRPr lang="en-US" sz="1400" b="1" i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Can refuse to pass laws they find unacceptable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3CDF7C5D-4684-474E-B3D9-D8D6B5684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59" y="2802031"/>
            <a:ext cx="2077571" cy="11665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Paradigm</vt:lpstr>
      <vt:lpstr>Bell-Ringer ?: Does human nature require that we build safeguards into our government to protect us from our leaders?</vt:lpstr>
      <vt:lpstr>Separation of Powers   &amp; Checks and Balances</vt:lpstr>
      <vt:lpstr>Separation of Powers</vt:lpstr>
      <vt:lpstr>The Fear of Too Much Power</vt:lpstr>
      <vt:lpstr>Baron de Montesquieu</vt:lpstr>
      <vt:lpstr>Separation of Powers</vt:lpstr>
      <vt:lpstr>Checks and Balances- Executive  </vt:lpstr>
      <vt:lpstr>Checks and Balances-Judicial</vt:lpstr>
      <vt:lpstr>Checks and Balances- Legislative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Bell-Ringer ?: Does human nature require that we build safeguards into our government to protect us from our leaders?</dc:title>
  <cp:revision>77</cp:revision>
  <dcterms:modified xsi:type="dcterms:W3CDTF">2021-11-03T00:13:27Z</dcterms:modified>
</cp:coreProperties>
</file>